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43"/>
  </p:notesMasterIdLst>
  <p:sldIdLst>
    <p:sldId id="256" r:id="rId2"/>
    <p:sldId id="296" r:id="rId3"/>
    <p:sldId id="263" r:id="rId4"/>
    <p:sldId id="265" r:id="rId5"/>
    <p:sldId id="299" r:id="rId6"/>
    <p:sldId id="266" r:id="rId7"/>
    <p:sldId id="268" r:id="rId8"/>
    <p:sldId id="269" r:id="rId9"/>
    <p:sldId id="270" r:id="rId10"/>
    <p:sldId id="271" r:id="rId11"/>
    <p:sldId id="298" r:id="rId12"/>
    <p:sldId id="267" r:id="rId13"/>
    <p:sldId id="272" r:id="rId14"/>
    <p:sldId id="273" r:id="rId15"/>
    <p:sldId id="274" r:id="rId16"/>
    <p:sldId id="300" r:id="rId17"/>
    <p:sldId id="301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90" r:id="rId33"/>
    <p:sldId id="291" r:id="rId34"/>
    <p:sldId id="293" r:id="rId35"/>
    <p:sldId id="292" r:id="rId36"/>
    <p:sldId id="294" r:id="rId37"/>
    <p:sldId id="295" r:id="rId38"/>
    <p:sldId id="297" r:id="rId39"/>
    <p:sldId id="302" r:id="rId40"/>
    <p:sldId id="303" r:id="rId41"/>
    <p:sldId id="304" r:id="rId42"/>
  </p:sldIdLst>
  <p:sldSz cx="12192000" cy="6858000"/>
  <p:notesSz cx="6858000" cy="9144000"/>
  <p:custDataLst>
    <p:tags r:id="rId44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375" autoAdjust="0"/>
    <p:restoredTop sz="77184" autoAdjust="0"/>
  </p:normalViewPr>
  <p:slideViewPr>
    <p:cSldViewPr>
      <p:cViewPr varScale="1">
        <p:scale>
          <a:sx n="82" d="100"/>
          <a:sy n="82" d="100"/>
        </p:scale>
        <p:origin x="1266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127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3DCB6D-0B48-4A3D-B663-06C3F903A9D3}" type="datetimeFigureOut">
              <a:rPr lang="ru-RU" smtClean="0"/>
              <a:t>06.09.2024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2A1285-F988-4153-B7C5-B887A867730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873615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Приложение работает с разными классами уток, которые плавают по пруду и крякают.</a:t>
            </a:r>
          </a:p>
          <a:p>
            <a:r>
              <a:rPr lang="ru-RU" dirty="0"/>
              <a:t>Уток можно отрисовывать методом </a:t>
            </a:r>
            <a:r>
              <a:rPr lang="en-US" dirty="0"/>
              <a:t>Draw.</a:t>
            </a:r>
            <a:r>
              <a:rPr lang="ru-RU" dirty="0"/>
              <a:t>  Разные типы уток рисуются по-разному. Поэтому метод </a:t>
            </a:r>
            <a:r>
              <a:rPr lang="en-US" dirty="0"/>
              <a:t>Display</a:t>
            </a:r>
            <a:r>
              <a:rPr lang="ru-RU" dirty="0"/>
              <a:t> объявлен чисто виртуальным и реализован в подклассах.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2A1285-F988-4153-B7C5-B887A867730D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540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Можно переопределить метод </a:t>
            </a:r>
            <a:r>
              <a:rPr lang="en-US" dirty="0"/>
              <a:t>Fly</a:t>
            </a:r>
            <a:r>
              <a:rPr lang="ru-RU" dirty="0"/>
              <a:t> для резиновых уток, которые не летает.</a:t>
            </a:r>
          </a:p>
          <a:p>
            <a:r>
              <a:rPr lang="ru-RU" dirty="0"/>
              <a:t>Однако это же придётся сделать и для деревянной утки. Более того, деревянные утки не умеют крякать. Для них также придётся переопределить метод </a:t>
            </a:r>
            <a:r>
              <a:rPr lang="en-US" dirty="0"/>
              <a:t>Quack.</a:t>
            </a:r>
          </a:p>
          <a:p>
            <a:r>
              <a:rPr lang="ru-RU" dirty="0"/>
              <a:t>Резиновые утки не крякают, а издают писк. Придётся переопределить </a:t>
            </a:r>
            <a:r>
              <a:rPr lang="en-US" dirty="0"/>
              <a:t>Quack </a:t>
            </a:r>
            <a:r>
              <a:rPr lang="ru-RU" dirty="0"/>
              <a:t>и для них.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2A1285-F988-4153-B7C5-B887A867730D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539172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Недостатки решения</a:t>
            </a:r>
          </a:p>
          <a:p>
            <a:pPr marL="171450" indent="-171450">
              <a:buFontTx/>
              <a:buChar char="-"/>
            </a:pPr>
            <a:r>
              <a:rPr lang="ru-RU" dirty="0"/>
              <a:t>Дублирование кода между разными классами уток</a:t>
            </a:r>
          </a:p>
          <a:p>
            <a:pPr marL="171450" indent="-171450">
              <a:buFontTx/>
              <a:buChar char="-"/>
            </a:pPr>
            <a:r>
              <a:rPr lang="ru-RU" dirty="0"/>
              <a:t>Потеря эффективности из-за динамического приведения типа</a:t>
            </a:r>
          </a:p>
          <a:p>
            <a:pPr marL="171450" indent="-171450">
              <a:buFontTx/>
              <a:buChar char="-"/>
            </a:pPr>
            <a:r>
              <a:rPr lang="ru-RU" dirty="0"/>
              <a:t>Неудобный интерфейс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2A1285-F988-4153-B7C5-B887A867730D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295375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2A1285-F988-4153-B7C5-B887A867730D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248822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1. Не всегда. Программист может предугадывать изменения ещё на этапе проектирования и сразу предусматривать возможности изменения.</a:t>
            </a:r>
          </a:p>
          <a:p>
            <a:r>
              <a:rPr lang="ru-RU" dirty="0"/>
              <a:t>2. В данном случае </a:t>
            </a:r>
            <a:r>
              <a:rPr lang="en-US" dirty="0"/>
              <a:t>Duck </a:t>
            </a:r>
            <a:r>
              <a:rPr lang="ru-RU" dirty="0"/>
              <a:t>лучше оставить классом. После того, как мы из него отделили изменяемые части, конекретные классы вроде </a:t>
            </a:r>
            <a:r>
              <a:rPr lang="en-US" dirty="0"/>
              <a:t>MallardDuck</a:t>
            </a:r>
            <a:r>
              <a:rPr lang="ru-RU" dirty="0"/>
              <a:t> унаследуют общие свойства и методы и переопределят методы рисования.</a:t>
            </a:r>
          </a:p>
          <a:p>
            <a:r>
              <a:rPr lang="ru-RU" dirty="0"/>
              <a:t>3. В нашем случае просто совпало, что классы не имеют состояния. Классы поведения могут обладать состоянием: частота взмаха крыльев, количество оставшихся сил у утки.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2A1285-F988-4153-B7C5-B887A867730D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481406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2A1285-F988-4153-B7C5-B887A867730D}" type="slidenum">
              <a:rPr lang="ru-RU" smtClean="0"/>
              <a:t>36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638447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CE3902-89DB-C589-8905-5002BE5D5B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FC763F-6B77-9F2F-CD94-05A8D57F19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D86CC2-84D3-43A9-43A6-B0D314A39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0F9C9-AB92-4E86-B698-DEC9BF4350FF}" type="datetimeFigureOut">
              <a:rPr lang="ru-RU" smtClean="0"/>
              <a:t>06.09.2024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429CAA-9A4B-988E-A843-3F917E668E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1CD580-7DCB-4D79-B1E0-2BD2B16D3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DEFA0-FF01-4CA2-B8AA-E5F5B71BEE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463907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60C6E-D6D3-FE1B-93CB-CE4BE69387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A71D3AD-325A-6F60-ECF1-116CE55814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12DA12-9E1A-1274-DDE6-F7195D4E11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0F9C9-AB92-4E86-B698-DEC9BF4350FF}" type="datetimeFigureOut">
              <a:rPr lang="ru-RU" smtClean="0"/>
              <a:t>06.09.2024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9DDE8B-A8A8-EEC6-17C6-293F5D45FE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C12927-2E05-F212-74C1-7DAD1ABD29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DEFA0-FF01-4CA2-B8AA-E5F5B71BEE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695386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B227878-40FA-D988-AD7E-C2D9188F861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D046ACB-F164-A670-45E4-346A73B033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92A2EE-D7F8-723A-1DC8-0B0B4559BC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0F9C9-AB92-4E86-B698-DEC9BF4350FF}" type="datetimeFigureOut">
              <a:rPr lang="ru-RU" smtClean="0"/>
              <a:t>06.09.2024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4D1759-2B49-CA63-B679-00228D96DC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072E60-7FEB-7EE0-1B2D-D9B4853166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DEFA0-FF01-4CA2-B8AA-E5F5B71BEE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863680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C05DBA-1DD5-231D-66B7-FE1F09182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171BF5-79AD-3E80-FDE8-4C1D2436A6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D736A9-FEB2-893B-BE6C-A5F2BB73E6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0F9C9-AB92-4E86-B698-DEC9BF4350FF}" type="datetimeFigureOut">
              <a:rPr lang="ru-RU" smtClean="0"/>
              <a:t>06.09.2024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804247-B564-E897-4B7D-3E43BE422E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FE3D60-A863-1ABA-C0D5-2E0E72B64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DEFA0-FF01-4CA2-B8AA-E5F5B71BEE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828070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08FF5D-EDA2-BEE2-D453-D7EEE972EA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DC9FF8-6423-E8CF-7936-C64B1E17BA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0A8875-0D21-5788-62A6-9A928D2053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0F9C9-AB92-4E86-B698-DEC9BF4350FF}" type="datetimeFigureOut">
              <a:rPr lang="ru-RU" smtClean="0"/>
              <a:t>06.09.2024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8ACD20-5E4C-7DCD-AD17-7E5332DC04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9CA1E9-EA0F-D719-7C17-53A1A2B0F0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DEFA0-FF01-4CA2-B8AA-E5F5B71BEE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317727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31544-A66D-10A0-1410-D08DF82FC3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FE1B97-A286-F954-0004-76A71B9CF2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A720C00-8A24-DDF1-E965-55CFF773B5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FEC313-EDF5-6652-F8C3-259EA5848F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0F9C9-AB92-4E86-B698-DEC9BF4350FF}" type="datetimeFigureOut">
              <a:rPr lang="ru-RU" smtClean="0"/>
              <a:t>06.09.2024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1212B2-4C9D-C5A1-8D70-14B77F04F9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CCE87B-4BB3-D003-CC04-FE5A3B833F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DEFA0-FF01-4CA2-B8AA-E5F5B71BEE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98885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8CC9E2-AB31-99C1-8E18-7FC216CCDB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FC467F-2897-A4C6-0936-43DE5DEFAA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175611-8139-444A-9A31-DC2ED86F68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C44553-47DD-2F98-A681-E097B1BB50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5661EA-F8D8-2243-7D34-9259DDD5E7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9F1723F-B4A8-4C66-993B-86A1906E82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0F9C9-AB92-4E86-B698-DEC9BF4350FF}" type="datetimeFigureOut">
              <a:rPr lang="ru-RU" smtClean="0"/>
              <a:t>06.09.2024</a:t>
            </a:fld>
            <a:endParaRPr lang="ru-R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8A8B295-D9E3-3E2B-4D48-40437FA67E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0CEE2A7-B9D2-35F9-3BC6-A8768AD3C5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DEFA0-FF01-4CA2-B8AA-E5F5B71BEE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461043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7AE85B-6872-795B-574E-17E1A4F55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DC2602C-BE94-2427-01B1-76E692BD0C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0F9C9-AB92-4E86-B698-DEC9BF4350FF}" type="datetimeFigureOut">
              <a:rPr lang="ru-RU" smtClean="0"/>
              <a:t>06.09.2024</a:t>
            </a:fld>
            <a:endParaRPr lang="ru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4A862A-28A0-C924-DB62-42FB683BA6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8A1A76-1E73-DB77-1CCE-79B4F880C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DEFA0-FF01-4CA2-B8AA-E5F5B71BEE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059759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6799F7F-C04B-F60C-6A8D-205B835080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0F9C9-AB92-4E86-B698-DEC9BF4350FF}" type="datetimeFigureOut">
              <a:rPr lang="ru-RU" smtClean="0"/>
              <a:t>06.09.2024</a:t>
            </a:fld>
            <a:endParaRPr lang="ru-R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89F4AEF-AFD9-9219-80BB-71BE029418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574868-6C5C-B42A-E6B7-63DCE4C0C6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DEFA0-FF01-4CA2-B8AA-E5F5B71BEE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587341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6160C3-46A0-098E-9129-1D76E2D120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57B24A-8E5C-2E64-2194-02F2972868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5FAF95-F64A-62BA-93DE-36FA7589C2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407E8C-83BD-E598-5883-AB7CDBDED5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0F9C9-AB92-4E86-B698-DEC9BF4350FF}" type="datetimeFigureOut">
              <a:rPr lang="ru-RU" smtClean="0"/>
              <a:t>06.09.2024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1AB896-7EA5-C05B-8B88-E930F725D7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D82642-2787-BC3D-53B5-8D2F25513A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DEFA0-FF01-4CA2-B8AA-E5F5B71BEE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805432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70250-D7DB-AA0C-EC43-811961AAE8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B5FA3A7-9CE8-A04C-4AEB-1092E3205F7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4E7F2D-3ABE-C404-8329-1208031ECB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11B450-4119-2FA4-DDFF-69093D9366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0F9C9-AB92-4E86-B698-DEC9BF4350FF}" type="datetimeFigureOut">
              <a:rPr lang="ru-RU" smtClean="0"/>
              <a:t>06.09.2024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C79C4C-B707-8D87-A603-08B9470BED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096C04-7846-FF61-3454-283BC3576E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DEFA0-FF01-4CA2-B8AA-E5F5B71BEE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560931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00872DD-2B4B-56C6-7451-D20AAA49CF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DEB053-9FF4-448D-9DF6-8FE12A3DDB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69BC32-6710-67A6-9183-C1B6EE8FDC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590F9C9-AB92-4E86-B698-DEC9BF4350FF}" type="datetimeFigureOut">
              <a:rPr lang="ru-RU" smtClean="0"/>
              <a:t>06.09.2024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424F3B-F298-BBA7-38DB-E065E529E1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A33B21-2251-E0BC-7C85-19FA6A8308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FFDEFA0-FF01-4CA2-B8AA-E5F5B71BEE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878284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7" Type="http://schemas.microsoft.com/office/2007/relationships/hdphoto" Target="../media/hdphoto1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54E85F0-DCD6-42D1-0560-0E0070092A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4135437"/>
          </a:xfrm>
        </p:spPr>
        <p:txBody>
          <a:bodyPr>
            <a:noAutofit/>
          </a:bodyPr>
          <a:lstStyle/>
          <a:p>
            <a:r>
              <a:rPr lang="ru-RU" sz="8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Паттерн проектирования «Стратегия»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7AC0D265-F069-D38F-DBA3-5F7F2D801E4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93312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Недостатки решения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Дублирование кода</a:t>
            </a:r>
            <a:r>
              <a:rPr lang="en-US" dirty="0"/>
              <a:t> </a:t>
            </a:r>
            <a:r>
              <a:rPr lang="ru-RU" dirty="0"/>
              <a:t>в подклассах</a:t>
            </a:r>
          </a:p>
          <a:p>
            <a:r>
              <a:rPr lang="ru-RU" dirty="0"/>
              <a:t>Снижение быстродействия из-за </a:t>
            </a:r>
            <a:r>
              <a:rPr lang="en-US" dirty="0"/>
              <a:t>Runtime-</a:t>
            </a:r>
            <a:r>
              <a:rPr lang="ru-RU" dirty="0"/>
              <a:t>проверок поддержки интерфейса</a:t>
            </a:r>
          </a:p>
          <a:p>
            <a:r>
              <a:rPr lang="ru-RU" dirty="0"/>
              <a:t>Неудобное использование</a:t>
            </a:r>
          </a:p>
        </p:txBody>
      </p:sp>
    </p:spTree>
    <p:extLst>
      <p:ext uri="{BB962C8B-B14F-4D97-AF65-F5344CB8AC3E}">
        <p14:creationId xmlns:p14="http://schemas.microsoft.com/office/powerpoint/2010/main" val="32851696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06B34F-E5BA-C61D-1CCD-CEC83ABF8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Программа должна быть готова к изменениям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45CFE5-8FE9-0C03-3EDE-2FBCBF0899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Если программа используется, в ней всегда будут происходить изменения</a:t>
            </a:r>
          </a:p>
          <a:p>
            <a:r>
              <a:rPr lang="ru-RU" dirty="0"/>
              <a:t>Примеры</a:t>
            </a:r>
          </a:p>
          <a:p>
            <a:pPr lvl="1"/>
            <a:r>
              <a:rPr lang="ru-RU" dirty="0"/>
              <a:t>Пользователям нужен новый функционал</a:t>
            </a:r>
          </a:p>
          <a:p>
            <a:pPr lvl="1"/>
            <a:r>
              <a:rPr lang="ru-RU" dirty="0"/>
              <a:t>Используемая библиотека устарела и нужно перейти на более современную</a:t>
            </a:r>
          </a:p>
          <a:p>
            <a:pPr lvl="1"/>
            <a:r>
              <a:rPr lang="ru-RU" dirty="0"/>
              <a:t>Программа должна работать по-разному в зависимости от окружения, в котором она запущена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97747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Хрупкий базовый класс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Фундаментальная проблема ООП</a:t>
            </a:r>
          </a:p>
          <a:p>
            <a:pPr lvl="1"/>
            <a:r>
              <a:rPr lang="ru-RU" dirty="0"/>
              <a:t>Малейшие правки в деталях базового класса могут привнести ошибку в производные классы</a:t>
            </a:r>
          </a:p>
          <a:p>
            <a:pPr lvl="1"/>
            <a:r>
              <a:rPr lang="ru-RU" dirty="0"/>
              <a:t>Наследование – самая сильная связь между классами</a:t>
            </a:r>
          </a:p>
          <a:p>
            <a:pPr lvl="2"/>
            <a:r>
              <a:rPr lang="ru-RU" dirty="0"/>
              <a:t>В </a:t>
            </a:r>
            <a:r>
              <a:rPr lang="en-US" dirty="0"/>
              <a:t>C++ </a:t>
            </a:r>
            <a:r>
              <a:rPr lang="ru-RU" dirty="0"/>
              <a:t>- вторая по силе после дружественных классов</a:t>
            </a:r>
          </a:p>
          <a:p>
            <a:r>
              <a:rPr lang="ru-RU" dirty="0"/>
              <a:t>Возможные методы борьбы</a:t>
            </a:r>
          </a:p>
          <a:p>
            <a:pPr lvl="1"/>
            <a:r>
              <a:rPr lang="ru-RU" dirty="0"/>
              <a:t>Заменить наследование композицией или агрегацией</a:t>
            </a:r>
          </a:p>
        </p:txBody>
      </p:sp>
    </p:spTree>
    <p:extLst>
      <p:ext uri="{BB962C8B-B14F-4D97-AF65-F5344CB8AC3E}">
        <p14:creationId xmlns:p14="http://schemas.microsoft.com/office/powerpoint/2010/main" val="2006074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Решаем проблему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Отделите изменяемые части программы от неизменяемых</a:t>
            </a:r>
          </a:p>
          <a:p>
            <a:r>
              <a:rPr lang="ru-RU" dirty="0"/>
              <a:t>Инкапсулируйте изменяемые части, чтобы их можно было изменять и расширять, не влияя на неизменяемые</a:t>
            </a:r>
          </a:p>
          <a:p>
            <a:endParaRPr lang="ru-RU" dirty="0"/>
          </a:p>
          <a:p>
            <a:r>
              <a:rPr lang="ru-RU" dirty="0"/>
              <a:t>Принцип проектирования: позволить одной части программы изменяться без воздействия на другие части</a:t>
            </a:r>
          </a:p>
          <a:p>
            <a:r>
              <a:rPr lang="ru-RU" dirty="0"/>
              <a:t>Результаты:</a:t>
            </a:r>
          </a:p>
          <a:p>
            <a:pPr lvl="1"/>
            <a:r>
              <a:rPr lang="ru-RU" dirty="0"/>
              <a:t>Уменьшаем нежелательные последствия вносимых изменений</a:t>
            </a:r>
          </a:p>
          <a:p>
            <a:pPr lvl="1"/>
            <a:r>
              <a:rPr lang="ru-RU" dirty="0"/>
              <a:t>Повышаем гибкость программы</a:t>
            </a:r>
          </a:p>
        </p:txBody>
      </p:sp>
    </p:spTree>
    <p:extLst>
      <p:ext uri="{BB962C8B-B14F-4D97-AF65-F5344CB8AC3E}">
        <p14:creationId xmlns:p14="http://schemas.microsoft.com/office/powerpoint/2010/main" val="995865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Причем тут паттерны проектирования</a:t>
            </a:r>
            <a:r>
              <a:rPr lang="en-US" dirty="0"/>
              <a:t>?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Паттерны проектирования позволяют изменять одни части системы независимо от других частей</a:t>
            </a:r>
          </a:p>
        </p:txBody>
      </p:sp>
    </p:spTree>
    <p:extLst>
      <p:ext uri="{BB962C8B-B14F-4D97-AF65-F5344CB8AC3E}">
        <p14:creationId xmlns:p14="http://schemas.microsoft.com/office/powerpoint/2010/main" val="33500351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Отделяем изменяемые части уток от неизменяемых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Постоянные аспекты поведения уток</a:t>
            </a:r>
          </a:p>
          <a:p>
            <a:pPr lvl="1"/>
            <a:r>
              <a:rPr lang="ru-RU" dirty="0"/>
              <a:t>Рисование (несмотря на то, что все утки рисуются по-разному)</a:t>
            </a:r>
          </a:p>
          <a:p>
            <a:pPr lvl="1"/>
            <a:r>
              <a:rPr lang="ru-RU" dirty="0"/>
              <a:t>Умение плавать (все утки плавают одинаково)</a:t>
            </a:r>
          </a:p>
          <a:p>
            <a:r>
              <a:rPr lang="ru-RU" dirty="0"/>
              <a:t>Переменные аспекты поведения: умение летать и умение крякать</a:t>
            </a:r>
          </a:p>
          <a:p>
            <a:pPr lvl="1"/>
            <a:r>
              <a:rPr lang="ru-RU" dirty="0"/>
              <a:t>Способность летать и крякать изменяются независимо друг от друга</a:t>
            </a:r>
          </a:p>
        </p:txBody>
      </p:sp>
    </p:spTree>
    <p:extLst>
      <p:ext uri="{BB962C8B-B14F-4D97-AF65-F5344CB8AC3E}">
        <p14:creationId xmlns:p14="http://schemas.microsoft.com/office/powerpoint/2010/main" val="2927663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DC10299-583B-65F9-90DD-CC7D29A56C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Разбираем утку на части</a:t>
            </a:r>
            <a:endParaRPr lang="en-US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29B148A6-C528-B428-6A34-EAFC4FABF0B3}"/>
              </a:ext>
            </a:extLst>
          </p:cNvPr>
          <p:cNvSpPr/>
          <p:nvPr/>
        </p:nvSpPr>
        <p:spPr>
          <a:xfrm>
            <a:off x="2783632" y="2276872"/>
            <a:ext cx="6256747" cy="3816424"/>
          </a:xfrm>
          <a:custGeom>
            <a:avLst/>
            <a:gdLst>
              <a:gd name="connsiteX0" fmla="*/ 3025553 w 6256747"/>
              <a:gd name="connsiteY0" fmla="*/ 0 h 3816424"/>
              <a:gd name="connsiteX1" fmla="*/ 5401816 w 6256747"/>
              <a:gd name="connsiteY1" fmla="*/ 0 h 3816424"/>
              <a:gd name="connsiteX2" fmla="*/ 5401816 w 6256747"/>
              <a:gd name="connsiteY2" fmla="*/ 432048 h 3816424"/>
              <a:gd name="connsiteX3" fmla="*/ 6256747 w 6256747"/>
              <a:gd name="connsiteY3" fmla="*/ 432048 h 3816424"/>
              <a:gd name="connsiteX4" fmla="*/ 6256747 w 6256747"/>
              <a:gd name="connsiteY4" fmla="*/ 1106960 h 3816424"/>
              <a:gd name="connsiteX5" fmla="*/ 5401816 w 6256747"/>
              <a:gd name="connsiteY5" fmla="*/ 1106960 h 3816424"/>
              <a:gd name="connsiteX6" fmla="*/ 5401816 w 6256747"/>
              <a:gd name="connsiteY6" fmla="*/ 1296144 h 3816424"/>
              <a:gd name="connsiteX7" fmla="*/ 5257800 w 6256747"/>
              <a:gd name="connsiteY7" fmla="*/ 1296144 h 3816424"/>
              <a:gd name="connsiteX8" fmla="*/ 5257800 w 6256747"/>
              <a:gd name="connsiteY8" fmla="*/ 1800200 h 3816424"/>
              <a:gd name="connsiteX9" fmla="*/ 5401816 w 6256747"/>
              <a:gd name="connsiteY9" fmla="*/ 1800200 h 3816424"/>
              <a:gd name="connsiteX10" fmla="*/ 5401816 w 6256747"/>
              <a:gd name="connsiteY10" fmla="*/ 3816424 h 3816424"/>
              <a:gd name="connsiteX11" fmla="*/ 937320 w 6256747"/>
              <a:gd name="connsiteY11" fmla="*/ 3816424 h 3816424"/>
              <a:gd name="connsiteX12" fmla="*/ 937320 w 6256747"/>
              <a:gd name="connsiteY12" fmla="*/ 2137656 h 3816424"/>
              <a:gd name="connsiteX13" fmla="*/ 0 w 6256747"/>
              <a:gd name="connsiteY13" fmla="*/ 2137656 h 3816424"/>
              <a:gd name="connsiteX14" fmla="*/ 0 w 6256747"/>
              <a:gd name="connsiteY14" fmla="*/ 1462744 h 3816424"/>
              <a:gd name="connsiteX15" fmla="*/ 1709863 w 6256747"/>
              <a:gd name="connsiteY15" fmla="*/ 1462744 h 3816424"/>
              <a:gd name="connsiteX16" fmla="*/ 1709863 w 6256747"/>
              <a:gd name="connsiteY16" fmla="*/ 1800200 h 3816424"/>
              <a:gd name="connsiteX17" fmla="*/ 3223247 w 6256747"/>
              <a:gd name="connsiteY17" fmla="*/ 1800200 h 3816424"/>
              <a:gd name="connsiteX18" fmla="*/ 3223247 w 6256747"/>
              <a:gd name="connsiteY18" fmla="*/ 1296144 h 3816424"/>
              <a:gd name="connsiteX19" fmla="*/ 3025553 w 6256747"/>
              <a:gd name="connsiteY19" fmla="*/ 1296144 h 3816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256747" h="3816424">
                <a:moveTo>
                  <a:pt x="3025553" y="0"/>
                </a:moveTo>
                <a:lnTo>
                  <a:pt x="5401816" y="0"/>
                </a:lnTo>
                <a:lnTo>
                  <a:pt x="5401816" y="432048"/>
                </a:lnTo>
                <a:lnTo>
                  <a:pt x="6256747" y="432048"/>
                </a:lnTo>
                <a:lnTo>
                  <a:pt x="6256747" y="1106960"/>
                </a:lnTo>
                <a:lnTo>
                  <a:pt x="5401816" y="1106960"/>
                </a:lnTo>
                <a:lnTo>
                  <a:pt x="5401816" y="1296144"/>
                </a:lnTo>
                <a:lnTo>
                  <a:pt x="5257800" y="1296144"/>
                </a:lnTo>
                <a:lnTo>
                  <a:pt x="5257800" y="1800200"/>
                </a:lnTo>
                <a:lnTo>
                  <a:pt x="5401816" y="1800200"/>
                </a:lnTo>
                <a:lnTo>
                  <a:pt x="5401816" y="3816424"/>
                </a:lnTo>
                <a:lnTo>
                  <a:pt x="937320" y="3816424"/>
                </a:lnTo>
                <a:lnTo>
                  <a:pt x="937320" y="2137656"/>
                </a:lnTo>
                <a:lnTo>
                  <a:pt x="0" y="2137656"/>
                </a:lnTo>
                <a:lnTo>
                  <a:pt x="0" y="1462744"/>
                </a:lnTo>
                <a:lnTo>
                  <a:pt x="1709863" y="1462744"/>
                </a:lnTo>
                <a:lnTo>
                  <a:pt x="1709863" y="1800200"/>
                </a:lnTo>
                <a:lnTo>
                  <a:pt x="3223247" y="1800200"/>
                </a:lnTo>
                <a:lnTo>
                  <a:pt x="3223247" y="1296144"/>
                </a:lnTo>
                <a:lnTo>
                  <a:pt x="3025553" y="1296144"/>
                </a:lnTo>
                <a:close/>
              </a:path>
            </a:pathLst>
          </a:cu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D0969940-7834-F1DB-2F96-DB4304A659D1}"/>
              </a:ext>
            </a:extLst>
          </p:cNvPr>
          <p:cNvSpPr/>
          <p:nvPr/>
        </p:nvSpPr>
        <p:spPr>
          <a:xfrm>
            <a:off x="4604956" y="4293096"/>
            <a:ext cx="2614101" cy="1604917"/>
          </a:xfrm>
          <a:custGeom>
            <a:avLst/>
            <a:gdLst>
              <a:gd name="connsiteX0" fmla="*/ 720080 w 2614101"/>
              <a:gd name="connsiteY0" fmla="*/ 0 h 1604917"/>
              <a:gd name="connsiteX1" fmla="*/ 2614101 w 2614101"/>
              <a:gd name="connsiteY1" fmla="*/ 0 h 1604917"/>
              <a:gd name="connsiteX2" fmla="*/ 2614101 w 2614101"/>
              <a:gd name="connsiteY2" fmla="*/ 1195389 h 1604917"/>
              <a:gd name="connsiteX3" fmla="*/ 2160240 w 2614101"/>
              <a:gd name="connsiteY3" fmla="*/ 1195389 h 1604917"/>
              <a:gd name="connsiteX4" fmla="*/ 2160240 w 2614101"/>
              <a:gd name="connsiteY4" fmla="*/ 1396901 h 1604917"/>
              <a:gd name="connsiteX5" fmla="*/ 1213229 w 2614101"/>
              <a:gd name="connsiteY5" fmla="*/ 1396901 h 1604917"/>
              <a:gd name="connsiteX6" fmla="*/ 1213229 w 2614101"/>
              <a:gd name="connsiteY6" fmla="*/ 1604917 h 1604917"/>
              <a:gd name="connsiteX7" fmla="*/ 0 w 2614101"/>
              <a:gd name="connsiteY7" fmla="*/ 1604917 h 1604917"/>
              <a:gd name="connsiteX8" fmla="*/ 0 w 2614101"/>
              <a:gd name="connsiteY8" fmla="*/ 802458 h 1604917"/>
              <a:gd name="connsiteX9" fmla="*/ 266219 w 2614101"/>
              <a:gd name="connsiteY9" fmla="*/ 802458 h 1604917"/>
              <a:gd name="connsiteX10" fmla="*/ 266219 w 2614101"/>
              <a:gd name="connsiteY10" fmla="*/ 409528 h 1604917"/>
              <a:gd name="connsiteX11" fmla="*/ 720080 w 2614101"/>
              <a:gd name="connsiteY11" fmla="*/ 409528 h 16049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614101" h="1604917">
                <a:moveTo>
                  <a:pt x="720080" y="0"/>
                </a:moveTo>
                <a:lnTo>
                  <a:pt x="2614101" y="0"/>
                </a:lnTo>
                <a:lnTo>
                  <a:pt x="2614101" y="1195389"/>
                </a:lnTo>
                <a:lnTo>
                  <a:pt x="2160240" y="1195389"/>
                </a:lnTo>
                <a:lnTo>
                  <a:pt x="2160240" y="1396901"/>
                </a:lnTo>
                <a:lnTo>
                  <a:pt x="1213229" y="1396901"/>
                </a:lnTo>
                <a:lnTo>
                  <a:pt x="1213229" y="1604917"/>
                </a:lnTo>
                <a:lnTo>
                  <a:pt x="0" y="1604917"/>
                </a:lnTo>
                <a:lnTo>
                  <a:pt x="0" y="802458"/>
                </a:lnTo>
                <a:lnTo>
                  <a:pt x="266219" y="802458"/>
                </a:lnTo>
                <a:lnTo>
                  <a:pt x="266219" y="409528"/>
                </a:lnTo>
                <a:lnTo>
                  <a:pt x="720080" y="409528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ru-RU" dirty="0">
                <a:solidFill>
                  <a:schemeClr val="tx1"/>
                </a:solidFill>
              </a:rPr>
              <a:t>Поведение полёта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EF63334F-CCD7-539E-3BAE-28E8DBFA41C0}"/>
              </a:ext>
            </a:extLst>
          </p:cNvPr>
          <p:cNvSpPr/>
          <p:nvPr/>
        </p:nvSpPr>
        <p:spPr>
          <a:xfrm>
            <a:off x="8184232" y="2780928"/>
            <a:ext cx="1347030" cy="561020"/>
          </a:xfrm>
          <a:custGeom>
            <a:avLst/>
            <a:gdLst>
              <a:gd name="connsiteX0" fmla="*/ 0 w 1347030"/>
              <a:gd name="connsiteY0" fmla="*/ 0 h 561020"/>
              <a:gd name="connsiteX1" fmla="*/ 1008112 w 1347030"/>
              <a:gd name="connsiteY1" fmla="*/ 0 h 561020"/>
              <a:gd name="connsiteX2" fmla="*/ 1008112 w 1347030"/>
              <a:gd name="connsiteY2" fmla="*/ 180782 h 561020"/>
              <a:gd name="connsiteX3" fmla="*/ 1347030 w 1347030"/>
              <a:gd name="connsiteY3" fmla="*/ 180782 h 561020"/>
              <a:gd name="connsiteX4" fmla="*/ 1347030 w 1347030"/>
              <a:gd name="connsiteY4" fmla="*/ 525778 h 561020"/>
              <a:gd name="connsiteX5" fmla="*/ 1008112 w 1347030"/>
              <a:gd name="connsiteY5" fmla="*/ 525778 h 561020"/>
              <a:gd name="connsiteX6" fmla="*/ 1008112 w 1347030"/>
              <a:gd name="connsiteY6" fmla="*/ 561020 h 561020"/>
              <a:gd name="connsiteX7" fmla="*/ 0 w 1347030"/>
              <a:gd name="connsiteY7" fmla="*/ 561020 h 561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47030" h="561020">
                <a:moveTo>
                  <a:pt x="0" y="0"/>
                </a:moveTo>
                <a:lnTo>
                  <a:pt x="1008112" y="0"/>
                </a:lnTo>
                <a:lnTo>
                  <a:pt x="1008112" y="180782"/>
                </a:lnTo>
                <a:lnTo>
                  <a:pt x="1347030" y="180782"/>
                </a:lnTo>
                <a:lnTo>
                  <a:pt x="1347030" y="525778"/>
                </a:lnTo>
                <a:lnTo>
                  <a:pt x="1008112" y="525778"/>
                </a:lnTo>
                <a:lnTo>
                  <a:pt x="1008112" y="561020"/>
                </a:lnTo>
                <a:lnTo>
                  <a:pt x="0" y="561020"/>
                </a:lnTo>
                <a:close/>
              </a:path>
            </a:pathLst>
          </a:cu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u-RU" dirty="0">
              <a:solidFill>
                <a:schemeClr val="tx1"/>
              </a:solidFill>
            </a:endParaRPr>
          </a:p>
          <a:p>
            <a:pPr algn="ctr"/>
            <a:endParaRPr lang="ru-RU" dirty="0">
              <a:solidFill>
                <a:schemeClr val="tx1"/>
              </a:solidFill>
            </a:endParaRPr>
          </a:p>
          <a:p>
            <a:pPr algn="ctr"/>
            <a:endParaRPr lang="ru-RU" dirty="0">
              <a:solidFill>
                <a:schemeClr val="tx1"/>
              </a:solidFill>
            </a:endParaRPr>
          </a:p>
          <a:p>
            <a:pPr algn="ctr"/>
            <a:endParaRPr lang="ru-RU" dirty="0">
              <a:solidFill>
                <a:schemeClr val="tx1"/>
              </a:solidFill>
            </a:endParaRPr>
          </a:p>
          <a:p>
            <a:pPr algn="ctr"/>
            <a:r>
              <a:rPr lang="ru-RU" dirty="0">
                <a:solidFill>
                  <a:schemeClr val="tx1"/>
                </a:solidFill>
              </a:rPr>
              <a:t>Поведение кряканья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0775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3.7037E-6 L 0.12201 0.1796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94" y="89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4.07407E-6 L -0.32396 0.08264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198" y="412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0536B8-D611-675B-EE76-CA081069F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Программируйте исходя из абстракций, а не реализаций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B83A0D-FE74-5A60-02F7-F9176EE0F0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Разные утки летают и крякают по-разному</a:t>
            </a:r>
          </a:p>
          <a:p>
            <a:pPr lvl="1"/>
            <a:r>
              <a:rPr lang="ru-RU" dirty="0"/>
              <a:t>Разные виды полёта представляют одну и ту же абстракцию: «Полёт»</a:t>
            </a:r>
          </a:p>
          <a:p>
            <a:pPr lvl="1"/>
            <a:r>
              <a:rPr lang="ru-RU" dirty="0"/>
              <a:t>Разные способы кряканья представляют одну и ту же абстракцию: «Крякать»</a:t>
            </a:r>
          </a:p>
          <a:p>
            <a:r>
              <a:rPr lang="ru-RU" dirty="0"/>
              <a:t>Выделим интерфейсы поведений «Поведение полёта» и «Поведение кряканья» и реализуем их нужным способом</a:t>
            </a:r>
          </a:p>
        </p:txBody>
      </p:sp>
    </p:spTree>
    <p:extLst>
      <p:ext uri="{BB962C8B-B14F-4D97-AF65-F5344CB8AC3E}">
        <p14:creationId xmlns:p14="http://schemas.microsoft.com/office/powerpoint/2010/main" val="1294265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Цели, которых хотим достичь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Возможность гибко настраивать способность полёта уток</a:t>
            </a:r>
          </a:p>
          <a:p>
            <a:r>
              <a:rPr lang="ru-RU" dirty="0"/>
              <a:t>Возможность изменять поведение полета после создания утки</a:t>
            </a:r>
          </a:p>
        </p:txBody>
      </p:sp>
    </p:spTree>
    <p:extLst>
      <p:ext uri="{BB962C8B-B14F-4D97-AF65-F5344CB8AC3E}">
        <p14:creationId xmlns:p14="http://schemas.microsoft.com/office/powerpoint/2010/main" val="28177143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Реализуем поведение уток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3593" y="4441414"/>
            <a:ext cx="7330101" cy="223224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9616" y="1700808"/>
            <a:ext cx="5918726" cy="2448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3765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86A1A26-AC69-FD15-AD43-E7ED635B2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Приложение «Утиный симулятор»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141E02B-0CA6-93E7-6F44-7182FC9A55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Есть пруд, в котором плавают и крякают утки разных видов</a:t>
            </a:r>
          </a:p>
          <a:p>
            <a:pPr lvl="1"/>
            <a:r>
              <a:rPr lang="en-US" dirty="0"/>
              <a:t>Mallard Duck – </a:t>
            </a:r>
            <a:r>
              <a:rPr lang="ru-RU" dirty="0"/>
              <a:t>утка обыкновенная</a:t>
            </a:r>
            <a:endParaRPr lang="en-US" dirty="0"/>
          </a:p>
          <a:p>
            <a:pPr lvl="1"/>
            <a:r>
              <a:rPr lang="en-US" dirty="0"/>
              <a:t>Redhead</a:t>
            </a:r>
            <a:r>
              <a:rPr lang="ru-RU" dirty="0"/>
              <a:t> </a:t>
            </a:r>
            <a:r>
              <a:rPr lang="en-US" dirty="0"/>
              <a:t>Duck</a:t>
            </a:r>
            <a:r>
              <a:rPr lang="ru-RU" dirty="0"/>
              <a:t> – красноголовый нырок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47D103-8C0D-E9F6-BC55-44D5BE3207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682" y="3802042"/>
            <a:ext cx="4175786" cy="23488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03EA635-8A79-2482-13FB-2E9D7B6F34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3499" y="3802042"/>
            <a:ext cx="4175786" cy="2348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8704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Анализ решения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Полёт и кряканье отделено от класса уток</a:t>
            </a:r>
          </a:p>
          <a:p>
            <a:pPr lvl="1"/>
            <a:r>
              <a:rPr lang="ru-RU" dirty="0"/>
              <a:t>Этот функционал могут использовать другие классы (например, дверной звонок)</a:t>
            </a:r>
          </a:p>
          <a:p>
            <a:pPr lvl="1"/>
            <a:r>
              <a:rPr lang="ru-RU" dirty="0"/>
              <a:t>Одни и те же классы уток могут иметь разные способности кряканья и полёта</a:t>
            </a:r>
          </a:p>
        </p:txBody>
      </p:sp>
    </p:spTree>
    <p:extLst>
      <p:ext uri="{BB962C8B-B14F-4D97-AF65-F5344CB8AC3E}">
        <p14:creationId xmlns:p14="http://schemas.microsoft.com/office/powerpoint/2010/main" val="41951505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Вопросы</a:t>
            </a:r>
            <a:r>
              <a:rPr lang="en-US" dirty="0"/>
              <a:t> </a:t>
            </a:r>
            <a:r>
              <a:rPr lang="ru-RU" dirty="0"/>
              <a:t>к аудитории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Всегда ли нужно сначала писать приложение, потом смотреть, какие части изменяются, а затем всё переделывать</a:t>
            </a:r>
            <a:r>
              <a:rPr lang="en-US" dirty="0"/>
              <a:t>?</a:t>
            </a:r>
            <a:endParaRPr lang="ru-RU" dirty="0"/>
          </a:p>
          <a:p>
            <a:r>
              <a:rPr lang="ru-RU" dirty="0"/>
              <a:t>Стоит ли </a:t>
            </a:r>
            <a:r>
              <a:rPr lang="en-US" dirty="0"/>
              <a:t>Duck</a:t>
            </a:r>
            <a:r>
              <a:rPr lang="ru-RU" dirty="0"/>
              <a:t> тоже сделать интерфейсом</a:t>
            </a:r>
            <a:r>
              <a:rPr lang="en-US" dirty="0"/>
              <a:t>?</a:t>
            </a:r>
          </a:p>
          <a:p>
            <a:r>
              <a:rPr lang="ru-RU" dirty="0"/>
              <a:t>Не нарушают ли классы полёта и кряканья принцип ООП, по которым класс должен представлять некоторую сущность</a:t>
            </a:r>
            <a:r>
              <a:rPr lang="en-US" dirty="0"/>
              <a:t>?</a:t>
            </a:r>
          </a:p>
          <a:p>
            <a:pPr lvl="1"/>
            <a:r>
              <a:rPr lang="ru-RU" dirty="0"/>
              <a:t>Классы обладают </a:t>
            </a:r>
            <a:r>
              <a:rPr lang="ru-RU" b="1" dirty="0"/>
              <a:t>состоянием</a:t>
            </a:r>
            <a:r>
              <a:rPr lang="ru-RU" dirty="0"/>
              <a:t> и </a:t>
            </a:r>
            <a:r>
              <a:rPr lang="ru-RU" b="1" dirty="0"/>
              <a:t>поведением</a:t>
            </a:r>
            <a:r>
              <a:rPr lang="ru-RU" dirty="0"/>
              <a:t>, а</a:t>
            </a:r>
            <a:r>
              <a:rPr lang="en-US" dirty="0"/>
              <a:t> </a:t>
            </a:r>
            <a:r>
              <a:rPr lang="ru-RU" dirty="0"/>
              <a:t>здесь классы *</a:t>
            </a:r>
            <a:r>
              <a:rPr lang="en-US" dirty="0"/>
              <a:t>Behavior </a:t>
            </a:r>
            <a:r>
              <a:rPr lang="ru-RU" dirty="0"/>
              <a:t>обладают лишь поведением.</a:t>
            </a:r>
          </a:p>
        </p:txBody>
      </p:sp>
    </p:spTree>
    <p:extLst>
      <p:ext uri="{BB962C8B-B14F-4D97-AF65-F5344CB8AC3E}">
        <p14:creationId xmlns:p14="http://schemas.microsoft.com/office/powerpoint/2010/main" val="3051058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Вопросы к аудитории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Что нужно сделать, чтобы утки могли летать на реактивной тяге</a:t>
            </a:r>
            <a:r>
              <a:rPr lang="en-US" dirty="0"/>
              <a:t>?</a:t>
            </a:r>
          </a:p>
          <a:p>
            <a:r>
              <a:rPr lang="ru-RU" dirty="0"/>
              <a:t>Какие классы, кроме уток, могли бы использовать поведение кряканья</a:t>
            </a:r>
            <a:r>
              <a:rPr lang="en-US" dirty="0"/>
              <a:t>?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08742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Интеграция поведения с классом уток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Раньше классы уток сами выполняли задачу полета и кряканья</a:t>
            </a:r>
          </a:p>
          <a:p>
            <a:r>
              <a:rPr lang="ru-RU" dirty="0"/>
              <a:t>В обновленной версии утки будут делегировать это поведение другим классам</a:t>
            </a:r>
          </a:p>
        </p:txBody>
      </p:sp>
    </p:spTree>
    <p:extLst>
      <p:ext uri="{BB962C8B-B14F-4D97-AF65-F5344CB8AC3E}">
        <p14:creationId xmlns:p14="http://schemas.microsoft.com/office/powerpoint/2010/main" val="12280373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Утка делегируют свое поведение внешним объектам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7890" y="1550281"/>
            <a:ext cx="8290024" cy="157757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952902" y="3235778"/>
            <a:ext cx="4427984" cy="32542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266700">
              <a:lnSpc>
                <a:spcPct val="107000"/>
              </a:lnSpc>
            </a:pP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Duck</a:t>
            </a:r>
            <a:endParaRPr lang="ru-RU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defTabSz="266700"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{</a:t>
            </a:r>
            <a:endParaRPr lang="ru-RU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defTabSz="266700">
              <a:lnSpc>
                <a:spcPct val="107000"/>
              </a:lnSpc>
            </a:pP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endParaRPr lang="ru-RU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defTabSz="266700"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void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PerformQuack()</a:t>
            </a:r>
            <a:endParaRPr lang="ru-RU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defTabSz="266700"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{</a:t>
            </a:r>
            <a:endParaRPr lang="ru-RU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defTabSz="266700"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	m_quackBehavior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-&gt;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Quack();</a:t>
            </a:r>
            <a:endParaRPr lang="ru-RU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defTabSz="266700"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}</a:t>
            </a:r>
            <a:endParaRPr lang="ru-RU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defTabSz="266700"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ru-RU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defTabSz="266700"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void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PerformFly()</a:t>
            </a:r>
            <a:endParaRPr lang="ru-RU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defTabSz="266700"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{</a:t>
            </a:r>
            <a:endParaRPr lang="ru-RU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defTabSz="266700"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	m_flyBehavior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-&gt;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Fly();</a:t>
            </a:r>
            <a:endParaRPr lang="ru-RU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defTabSz="266700"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}</a:t>
            </a:r>
            <a:endParaRPr lang="ru-RU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defTabSz="266700">
              <a:lnSpc>
                <a:spcPct val="107000"/>
              </a:lnSpc>
            </a:pP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protected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endParaRPr lang="ru-RU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defTabSz="266700"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sz="12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unique_ptr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en-US" sz="12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IQuackBehavior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 m_quackBehavior;</a:t>
            </a:r>
            <a:endParaRPr lang="ru-RU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defTabSz="266700"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sz="12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unique_ptr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en-US" sz="12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IFlyBehavior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 m_flyBehavior;</a:t>
            </a:r>
            <a:endParaRPr lang="ru-RU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defTabSz="266700">
              <a:lnSpc>
                <a:spcPct val="107000"/>
              </a:lnSpc>
              <a:spcAft>
                <a:spcPts val="800"/>
              </a:spcAft>
            </a:pPr>
            <a:r>
              <a:rPr lang="ru-RU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};</a:t>
            </a:r>
            <a:endParaRPr lang="ru-RU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703512" y="3235778"/>
            <a:ext cx="3178696" cy="22571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266700">
              <a:lnSpc>
                <a:spcPct val="107000"/>
              </a:lnSpc>
            </a:pP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struct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IQuackBehavior</a:t>
            </a:r>
            <a:endParaRPr lang="ru-RU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defTabSz="266700"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{</a:t>
            </a:r>
            <a:endParaRPr lang="ru-RU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defTabSz="266700"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virtual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void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Quack() = 0;</a:t>
            </a:r>
            <a:endParaRPr lang="ru-RU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defTabSz="266700"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virtual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~IQuackBehavior() {}</a:t>
            </a:r>
            <a:endParaRPr lang="ru-RU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defTabSz="266700"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};</a:t>
            </a:r>
            <a:endParaRPr lang="ru-RU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defTabSz="266700"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ru-RU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defTabSz="266700">
              <a:lnSpc>
                <a:spcPct val="107000"/>
              </a:lnSpc>
            </a:pP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struct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IFlyBehavior</a:t>
            </a:r>
            <a:endParaRPr lang="ru-RU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defTabSz="266700"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{</a:t>
            </a:r>
            <a:endParaRPr lang="ru-RU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defTabSz="266700"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virtual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void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Fly() = 0;</a:t>
            </a:r>
            <a:endParaRPr lang="ru-RU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defTabSz="266700"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ru-RU" sz="12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virtual</a:t>
            </a:r>
            <a:r>
              <a:rPr lang="ru-RU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~</a:t>
            </a:r>
            <a:r>
              <a:rPr lang="ru-RU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IFlyBehavior</a:t>
            </a:r>
            <a:r>
              <a:rPr lang="ru-RU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 {}</a:t>
            </a:r>
            <a:endParaRPr lang="ru-RU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defTabSz="266700">
              <a:lnSpc>
                <a:spcPct val="107000"/>
              </a:lnSpc>
              <a:spcAft>
                <a:spcPts val="800"/>
              </a:spcAft>
            </a:pPr>
            <a:r>
              <a:rPr lang="ru-RU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};</a:t>
            </a:r>
            <a:endParaRPr lang="ru-RU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70608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Конфигурируем уток</a:t>
            </a:r>
          </a:p>
        </p:txBody>
      </p:sp>
      <p:sp>
        <p:nvSpPr>
          <p:cNvPr id="4" name="Rectangle 3"/>
          <p:cNvSpPr/>
          <p:nvPr/>
        </p:nvSpPr>
        <p:spPr>
          <a:xfrm>
            <a:off x="5357664" y="4221089"/>
            <a:ext cx="5310336" cy="18708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361950">
              <a:lnSpc>
                <a:spcPct val="107000"/>
              </a:lnSpc>
            </a:pP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MallardDuck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: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Duck</a:t>
            </a:r>
            <a:endParaRPr lang="ru-RU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defTabSz="361950"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{</a:t>
            </a:r>
            <a:endParaRPr lang="ru-RU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defTabSz="361950">
              <a:lnSpc>
                <a:spcPct val="107000"/>
              </a:lnSpc>
            </a:pP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endParaRPr lang="ru-RU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defTabSz="361950"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MallardDuck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</a:t>
            </a:r>
            <a:endParaRPr lang="ru-RU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defTabSz="361950"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{</a:t>
            </a:r>
            <a:endParaRPr lang="ru-RU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defTabSz="361950"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	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m_quackBehavior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make_unique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en-US" sz="12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Quack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&gt;();</a:t>
            </a:r>
            <a:endParaRPr lang="ru-RU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defTabSz="361950"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	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m_flyBehavior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make_unique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en-US" sz="12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FlyWithWings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&gt;();</a:t>
            </a:r>
            <a:endParaRPr lang="ru-RU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defTabSz="361950"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ru-RU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}</a:t>
            </a:r>
            <a:endParaRPr lang="ru-RU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defTabSz="361950">
              <a:lnSpc>
                <a:spcPct val="107000"/>
              </a:lnSpc>
              <a:spcAft>
                <a:spcPts val="800"/>
              </a:spcAft>
            </a:pPr>
            <a:r>
              <a:rPr lang="ru-RU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};</a:t>
            </a:r>
            <a:endParaRPr lang="ru-RU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75520" y="2350192"/>
            <a:ext cx="4572000" cy="1870897"/>
          </a:xfrm>
          <a:prstGeom prst="rect">
            <a:avLst/>
          </a:prstGeom>
        </p:spPr>
        <p:txBody>
          <a:bodyPr>
            <a:spAutoFit/>
          </a:bodyPr>
          <a:lstStyle/>
          <a:p>
            <a:pPr defTabSz="361950">
              <a:lnSpc>
                <a:spcPct val="107000"/>
              </a:lnSpc>
            </a:pPr>
            <a:r>
              <a:rPr lang="ru-RU" sz="12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ru-RU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2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Quack</a:t>
            </a:r>
            <a:r>
              <a:rPr lang="ru-RU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: </a:t>
            </a:r>
            <a:r>
              <a:rPr lang="ru-RU" sz="12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public</a:t>
            </a:r>
            <a:r>
              <a:rPr lang="ru-RU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2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IQuackBehavior</a:t>
            </a:r>
            <a:endParaRPr lang="ru-RU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defTabSz="361950">
              <a:lnSpc>
                <a:spcPct val="107000"/>
              </a:lnSpc>
            </a:pPr>
            <a:r>
              <a:rPr lang="ru-RU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{</a:t>
            </a:r>
            <a:endParaRPr lang="ru-RU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defTabSz="361950">
              <a:lnSpc>
                <a:spcPct val="107000"/>
              </a:lnSpc>
            </a:pPr>
            <a:r>
              <a:rPr lang="ru-RU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ru-RU" sz="12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// реализация кряканья</a:t>
            </a:r>
            <a:endParaRPr lang="ru-RU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defTabSz="361950">
              <a:lnSpc>
                <a:spcPct val="107000"/>
              </a:lnSpc>
            </a:pPr>
            <a:r>
              <a:rPr lang="ru-RU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};</a:t>
            </a:r>
            <a:endParaRPr lang="ru-RU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defTabSz="361950">
              <a:lnSpc>
                <a:spcPct val="107000"/>
              </a:lnSpc>
            </a:pPr>
            <a:r>
              <a:rPr lang="ru-RU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ru-RU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defTabSz="361950">
              <a:lnSpc>
                <a:spcPct val="107000"/>
              </a:lnSpc>
            </a:pPr>
            <a:r>
              <a:rPr lang="ru-RU" sz="12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ru-RU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2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FlyWithWings</a:t>
            </a:r>
            <a:r>
              <a:rPr lang="ru-RU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: </a:t>
            </a:r>
            <a:r>
              <a:rPr lang="ru-RU" sz="12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public</a:t>
            </a:r>
            <a:r>
              <a:rPr lang="ru-RU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2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IFlyBehavior</a:t>
            </a:r>
            <a:endParaRPr lang="ru-RU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defTabSz="361950">
              <a:lnSpc>
                <a:spcPct val="107000"/>
              </a:lnSpc>
            </a:pPr>
            <a:r>
              <a:rPr lang="ru-RU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{</a:t>
            </a:r>
            <a:endParaRPr lang="ru-RU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defTabSz="361950">
              <a:lnSpc>
                <a:spcPct val="107000"/>
              </a:lnSpc>
            </a:pPr>
            <a:r>
              <a:rPr lang="ru-RU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ru-RU" sz="12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// реализация полета</a:t>
            </a:r>
            <a:endParaRPr lang="ru-RU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defTabSz="361950">
              <a:lnSpc>
                <a:spcPct val="107000"/>
              </a:lnSpc>
              <a:spcAft>
                <a:spcPts val="800"/>
              </a:spcAft>
            </a:pPr>
            <a:r>
              <a:rPr lang="ru-RU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};</a:t>
            </a:r>
            <a:endParaRPr lang="ru-RU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41917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Задаем динамическое изменение поведения полета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Реализовать методы замены поведения полета</a:t>
            </a:r>
          </a:p>
          <a:p>
            <a:r>
              <a:rPr lang="ru-RU" dirty="0"/>
              <a:t>Реализовать тип «Утка-приманка» (</a:t>
            </a:r>
            <a:r>
              <a:rPr lang="en-US" dirty="0"/>
              <a:t>ModelDuck)</a:t>
            </a:r>
            <a:endParaRPr lang="ru-RU" dirty="0"/>
          </a:p>
          <a:p>
            <a:r>
              <a:rPr lang="ru-RU" dirty="0"/>
              <a:t>Реализовать метод полета при помощи реактивной тяги</a:t>
            </a:r>
            <a:r>
              <a:rPr lang="en-US" dirty="0"/>
              <a:t> (FlyRocketPowered)</a:t>
            </a:r>
          </a:p>
          <a:p>
            <a:r>
              <a:rPr lang="ru-RU" dirty="0"/>
              <a:t>Используйте динамическую смену полета в приложении</a:t>
            </a:r>
          </a:p>
        </p:txBody>
      </p:sp>
    </p:spTree>
    <p:extLst>
      <p:ext uri="{BB962C8B-B14F-4D97-AF65-F5344CB8AC3E}">
        <p14:creationId xmlns:p14="http://schemas.microsoft.com/office/powerpoint/2010/main" val="35223037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Паттерн «Стратегия»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Определяет семейство алгоритмов, инкапсулирует каждый из них и обеспечивает их взаимозаменяемость</a:t>
            </a:r>
          </a:p>
          <a:p>
            <a:r>
              <a:rPr lang="ru-RU" dirty="0"/>
              <a:t>Позволяет модифицировать алгоритмы независимо от их использования на стороне клиента</a:t>
            </a:r>
          </a:p>
        </p:txBody>
      </p:sp>
    </p:spTree>
    <p:extLst>
      <p:ext uri="{BB962C8B-B14F-4D97-AF65-F5344CB8AC3E}">
        <p14:creationId xmlns:p14="http://schemas.microsoft.com/office/powerpoint/2010/main" val="32460642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Структура паттерна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1540" y="1876425"/>
            <a:ext cx="8512932" cy="34247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91392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Паттерн «Стратегия» в функциональном стили</a:t>
            </a: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Когда интерфейс стратегии состоит из единственного метода, вместо интерфейса можно использовать функцию с соответствующей сигнатурой</a:t>
            </a:r>
          </a:p>
          <a:p>
            <a:pPr lvl="1"/>
            <a:r>
              <a:rPr lang="ru-RU" dirty="0"/>
              <a:t>В </a:t>
            </a:r>
            <a:r>
              <a:rPr lang="en-US" dirty="0"/>
              <a:t>C++</a:t>
            </a:r>
            <a:r>
              <a:rPr lang="ru-RU" dirty="0"/>
              <a:t>:</a:t>
            </a:r>
            <a:r>
              <a:rPr lang="en-US" dirty="0"/>
              <a:t> std::function</a:t>
            </a:r>
            <a:endParaRPr lang="ru-RU" dirty="0"/>
          </a:p>
          <a:p>
            <a:r>
              <a:rPr lang="ru-RU" dirty="0"/>
              <a:t>Шаблоны функций</a:t>
            </a:r>
          </a:p>
        </p:txBody>
      </p:sp>
    </p:spTree>
    <p:extLst>
      <p:ext uri="{BB962C8B-B14F-4D97-AF65-F5344CB8AC3E}">
        <p14:creationId xmlns:p14="http://schemas.microsoft.com/office/powerpoint/2010/main" val="3253108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9197" y="2624138"/>
            <a:ext cx="5911819" cy="330533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Начальная архитектура приложения</a:t>
            </a:r>
          </a:p>
        </p:txBody>
      </p:sp>
      <p:pic>
        <p:nvPicPr>
          <p:cNvPr id="1026" name="Picture 2" descr="https://upload.wikimedia.org/wikipedia/commons/0/0b/Redhead_duck_%28Aythya_americana%2C_male%29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0296" y="4797153"/>
            <a:ext cx="1727604" cy="1315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upload.wikimedia.org/wikipedia/commons/b/bf/Anas_platyrhynchos_male_female_quadrat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7130" y="4321219"/>
            <a:ext cx="1368152" cy="1368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750" b="96875" l="0" r="98802">
                        <a14:backgroundMark x1="36719" y1="24844" x2="36719" y2="248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9696" y="2442935"/>
            <a:ext cx="864096" cy="86409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969309" y="1700808"/>
            <a:ext cx="23042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Все утки умеют крякать </a:t>
            </a:r>
            <a:r>
              <a:rPr lang="en-US" dirty="0"/>
              <a:t>(Quack)</a:t>
            </a:r>
            <a:r>
              <a:rPr lang="ru-RU" dirty="0"/>
              <a:t> и плавать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951984" y="5651028"/>
            <a:ext cx="23042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Конкретные типы уток рисуются по-разному</a:t>
            </a:r>
          </a:p>
        </p:txBody>
      </p:sp>
    </p:spTree>
    <p:extLst>
      <p:ext uri="{BB962C8B-B14F-4D97-AF65-F5344CB8AC3E}">
        <p14:creationId xmlns:p14="http://schemas.microsoft.com/office/powerpoint/2010/main" val="13007070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Пример: передача стратегии сравнения элементов в</a:t>
            </a:r>
            <a:r>
              <a:rPr lang="en-US" dirty="0"/>
              <a:t> std::sort</a:t>
            </a:r>
            <a:endParaRPr lang="ru-RU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1762969" y="1556793"/>
            <a:ext cx="8640960" cy="51891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266700">
              <a:lnSpc>
                <a:spcPct val="115000"/>
              </a:lnSpc>
            </a:pP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#include</a:t>
            </a:r>
            <a:r>
              <a:rPr lang="en-US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dirty="0">
                <a:solidFill>
                  <a:srgbClr val="A31515"/>
                </a:solidFill>
                <a:latin typeface="Consolas"/>
                <a:ea typeface="Calibri"/>
                <a:cs typeface="Times New Roman"/>
              </a:rPr>
              <a:t>&lt;algorithm&gt;</a:t>
            </a:r>
            <a:endParaRPr lang="ru-RU" sz="2400" dirty="0">
              <a:ea typeface="Calibri"/>
              <a:cs typeface="Times New Roman"/>
            </a:endParaRPr>
          </a:p>
          <a:p>
            <a:pPr defTabSz="266700">
              <a:lnSpc>
                <a:spcPct val="115000"/>
              </a:lnSpc>
            </a:pP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#include</a:t>
            </a:r>
            <a:r>
              <a:rPr lang="en-US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dirty="0">
                <a:solidFill>
                  <a:srgbClr val="A31515"/>
                </a:solidFill>
                <a:latin typeface="Consolas"/>
                <a:ea typeface="Calibri"/>
                <a:cs typeface="Times New Roman"/>
              </a:rPr>
              <a:t>&lt;functional&gt;</a:t>
            </a:r>
            <a:endParaRPr lang="ru-RU" sz="2400" dirty="0">
              <a:ea typeface="Calibri"/>
              <a:cs typeface="Times New Roman"/>
            </a:endParaRPr>
          </a:p>
          <a:p>
            <a:pPr defTabSz="266700">
              <a:lnSpc>
                <a:spcPct val="115000"/>
              </a:lnSpc>
            </a:pPr>
            <a:r>
              <a:rPr lang="en-US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 </a:t>
            </a:r>
            <a:endParaRPr lang="ru-RU" sz="2400" dirty="0">
              <a:ea typeface="Calibri"/>
              <a:cs typeface="Times New Roman"/>
            </a:endParaRPr>
          </a:p>
          <a:p>
            <a:pPr defTabSz="266700">
              <a:lnSpc>
                <a:spcPct val="115000"/>
              </a:lnSpc>
            </a:pP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using</a:t>
            </a:r>
            <a:r>
              <a:rPr lang="en-US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namespace</a:t>
            </a:r>
            <a:r>
              <a:rPr lang="en-US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std;</a:t>
            </a:r>
            <a:endParaRPr lang="ru-RU" sz="2400" dirty="0">
              <a:ea typeface="Calibri"/>
              <a:cs typeface="Times New Roman"/>
            </a:endParaRPr>
          </a:p>
          <a:p>
            <a:pPr defTabSz="266700">
              <a:lnSpc>
                <a:spcPct val="115000"/>
              </a:lnSpc>
            </a:pP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main()</a:t>
            </a:r>
            <a:endParaRPr lang="ru-RU" sz="2400" dirty="0">
              <a:ea typeface="Calibri"/>
              <a:cs typeface="Times New Roman"/>
            </a:endParaRPr>
          </a:p>
          <a:p>
            <a:pPr defTabSz="266700">
              <a:lnSpc>
                <a:spcPct val="115000"/>
              </a:lnSpc>
            </a:pPr>
            <a:r>
              <a:rPr lang="en-US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{</a:t>
            </a:r>
            <a:endParaRPr lang="ru-RU" sz="2400" dirty="0">
              <a:ea typeface="Calibri"/>
              <a:cs typeface="Times New Roman"/>
            </a:endParaRPr>
          </a:p>
          <a:p>
            <a:pPr defTabSz="266700">
              <a:lnSpc>
                <a:spcPct val="115000"/>
              </a:lnSpc>
            </a:pPr>
            <a:r>
              <a:rPr lang="en-US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	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numbers[] = {6, 3, 2, 1, 3, 4};</a:t>
            </a:r>
            <a:endParaRPr lang="ru-RU" sz="2400" dirty="0">
              <a:ea typeface="Calibri"/>
              <a:cs typeface="Times New Roman"/>
            </a:endParaRPr>
          </a:p>
          <a:p>
            <a:pPr defTabSz="266700">
              <a:lnSpc>
                <a:spcPct val="115000"/>
              </a:lnSpc>
            </a:pPr>
            <a:r>
              <a:rPr lang="en-US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	sort(begin(numbers), end(numbers), </a:t>
            </a:r>
          </a:p>
          <a:p>
            <a:pPr defTabSz="266700">
              <a:lnSpc>
                <a:spcPct val="115000"/>
              </a:lnSpc>
            </a:pPr>
            <a:r>
              <a:rPr lang="en-US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			[](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/>
                <a:ea typeface="Calibri"/>
                <a:cs typeface="Times New Roman"/>
              </a:rPr>
              <a:t>x</a:t>
            </a:r>
            <a:r>
              <a:rPr lang="en-US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, 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/>
                <a:ea typeface="Calibri"/>
                <a:cs typeface="Times New Roman"/>
              </a:rPr>
              <a:t>y</a:t>
            </a:r>
            <a:r>
              <a:rPr lang="en-US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) { 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return</a:t>
            </a:r>
            <a:r>
              <a:rPr lang="en-US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/>
                <a:ea typeface="Calibri"/>
                <a:cs typeface="Times New Roman"/>
              </a:rPr>
              <a:t>x</a:t>
            </a:r>
            <a:r>
              <a:rPr lang="en-US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&lt; </a:t>
            </a:r>
            <a:r>
              <a:rPr lang="en-US" dirty="0">
                <a:solidFill>
                  <a:srgbClr val="808080"/>
                </a:solidFill>
                <a:latin typeface="Consolas"/>
                <a:ea typeface="Calibri"/>
                <a:cs typeface="Times New Roman"/>
              </a:rPr>
              <a:t>y</a:t>
            </a:r>
            <a:r>
              <a:rPr lang="en-US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; });</a:t>
            </a:r>
            <a:endParaRPr lang="ru-RU" sz="2400" dirty="0">
              <a:ea typeface="Calibri"/>
              <a:cs typeface="Times New Roman"/>
            </a:endParaRPr>
          </a:p>
          <a:p>
            <a:pPr defTabSz="266700">
              <a:lnSpc>
                <a:spcPct val="115000"/>
              </a:lnSpc>
            </a:pPr>
            <a:r>
              <a:rPr lang="en-US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	</a:t>
            </a:r>
            <a:endParaRPr lang="ru-RU" sz="2400" dirty="0">
              <a:ea typeface="Calibri"/>
              <a:cs typeface="Times New Roman"/>
            </a:endParaRPr>
          </a:p>
          <a:p>
            <a:pPr defTabSz="266700">
              <a:lnSpc>
                <a:spcPct val="115000"/>
              </a:lnSpc>
            </a:pPr>
            <a:r>
              <a:rPr lang="en-US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	sort(begin(numbers), end(numbers), </a:t>
            </a:r>
            <a:r>
              <a:rPr lang="en-US" dirty="0">
                <a:solidFill>
                  <a:srgbClr val="2B91AF"/>
                </a:solidFill>
                <a:latin typeface="Consolas"/>
                <a:ea typeface="Calibri"/>
                <a:cs typeface="Times New Roman"/>
              </a:rPr>
              <a:t>less</a:t>
            </a:r>
            <a:r>
              <a:rPr lang="en-US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&lt;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&gt;());</a:t>
            </a:r>
            <a:endParaRPr lang="ru-RU" sz="2400" dirty="0">
              <a:ea typeface="Calibri"/>
              <a:cs typeface="Times New Roman"/>
            </a:endParaRPr>
          </a:p>
          <a:p>
            <a:pPr defTabSz="266700">
              <a:lnSpc>
                <a:spcPct val="115000"/>
              </a:lnSpc>
            </a:pPr>
            <a:r>
              <a:rPr lang="en-US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 </a:t>
            </a:r>
            <a:endParaRPr lang="ru-RU" sz="2400" dirty="0">
              <a:ea typeface="Calibri"/>
              <a:cs typeface="Times New Roman"/>
            </a:endParaRPr>
          </a:p>
          <a:p>
            <a:pPr defTabSz="266700">
              <a:lnSpc>
                <a:spcPct val="115000"/>
              </a:lnSpc>
            </a:pPr>
            <a:r>
              <a:rPr lang="en-US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	</a:t>
            </a:r>
            <a:r>
              <a:rPr lang="en-US" dirty="0">
                <a:solidFill>
                  <a:srgbClr val="2B91AF"/>
                </a:solidFill>
                <a:latin typeface="Consolas"/>
                <a:ea typeface="Calibri"/>
                <a:cs typeface="Times New Roman"/>
              </a:rPr>
              <a:t>function</a:t>
            </a:r>
            <a:r>
              <a:rPr lang="en-US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&lt;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bool</a:t>
            </a:r>
            <a:r>
              <a:rPr lang="en-US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(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, 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)&gt; compare = </a:t>
            </a:r>
          </a:p>
          <a:p>
            <a:pPr defTabSz="266700">
              <a:lnSpc>
                <a:spcPct val="115000"/>
              </a:lnSpc>
            </a:pPr>
            <a:r>
              <a:rPr lang="en-US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		[](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/>
                <a:ea typeface="Calibri"/>
                <a:cs typeface="Times New Roman"/>
              </a:rPr>
              <a:t>x</a:t>
            </a:r>
            <a:r>
              <a:rPr lang="en-US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, 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/>
                <a:ea typeface="Calibri"/>
                <a:cs typeface="Times New Roman"/>
              </a:rPr>
              <a:t>y</a:t>
            </a:r>
            <a:r>
              <a:rPr lang="en-US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) { 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return</a:t>
            </a:r>
            <a:r>
              <a:rPr lang="en-US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/>
                <a:ea typeface="Calibri"/>
                <a:cs typeface="Times New Roman"/>
              </a:rPr>
              <a:t>x</a:t>
            </a:r>
            <a:r>
              <a:rPr lang="en-US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&lt; </a:t>
            </a:r>
            <a:r>
              <a:rPr lang="en-US" dirty="0">
                <a:solidFill>
                  <a:srgbClr val="808080"/>
                </a:solidFill>
                <a:latin typeface="Consolas"/>
                <a:ea typeface="Calibri"/>
                <a:cs typeface="Times New Roman"/>
              </a:rPr>
              <a:t>y</a:t>
            </a:r>
            <a:r>
              <a:rPr lang="en-US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; };</a:t>
            </a:r>
            <a:endParaRPr lang="ru-RU" sz="2400" dirty="0">
              <a:ea typeface="Calibri"/>
              <a:cs typeface="Times New Roman"/>
            </a:endParaRPr>
          </a:p>
          <a:p>
            <a:pPr defTabSz="266700">
              <a:lnSpc>
                <a:spcPct val="115000"/>
              </a:lnSpc>
            </a:pPr>
            <a:r>
              <a:rPr lang="en-US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	sort(begin(numbers), end(numbers), compare);</a:t>
            </a:r>
            <a:endParaRPr lang="ru-RU" sz="2400" dirty="0">
              <a:ea typeface="Calibri"/>
              <a:cs typeface="Times New Roman"/>
            </a:endParaRPr>
          </a:p>
          <a:p>
            <a:pPr defTabSz="266700">
              <a:lnSpc>
                <a:spcPct val="115000"/>
              </a:lnSpc>
              <a:spcAft>
                <a:spcPts val="1000"/>
              </a:spcAft>
            </a:pPr>
            <a:r>
              <a:rPr lang="ru-RU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}</a:t>
            </a:r>
            <a:endParaRPr lang="ru-RU" sz="2400" dirty="0">
              <a:ea typeface="Calibri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48081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 «редактор слайдов»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На слайде можно размещать векторные фигуры</a:t>
            </a:r>
          </a:p>
          <a:p>
            <a:r>
              <a:rPr lang="ru-RU" dirty="0"/>
              <a:t>Фигуры бывают разного типа и их может быть много</a:t>
            </a:r>
          </a:p>
          <a:p>
            <a:pPr lvl="1"/>
            <a:r>
              <a:rPr lang="ru-RU" dirty="0"/>
              <a:t>Каждая фигура вписана в некоторый ограничивающий прямоугольник и обладает цветом</a:t>
            </a:r>
          </a:p>
          <a:p>
            <a:pPr lvl="1"/>
            <a:r>
              <a:rPr lang="ru-RU" dirty="0"/>
              <a:t>Все фигуры можно нарисовать на холсте </a:t>
            </a:r>
            <a:r>
              <a:rPr lang="en-US" dirty="0"/>
              <a:t>(Canvas)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4439816" y="4188693"/>
            <a:ext cx="3312368" cy="1832595"/>
            <a:chOff x="3995936" y="3933056"/>
            <a:chExt cx="4464496" cy="2592288"/>
          </a:xfrm>
        </p:grpSpPr>
        <p:sp>
          <p:nvSpPr>
            <p:cNvPr id="18" name="Rectangle 17"/>
            <p:cNvSpPr/>
            <p:nvPr/>
          </p:nvSpPr>
          <p:spPr>
            <a:xfrm>
              <a:off x="3995936" y="3933056"/>
              <a:ext cx="4464496" cy="259228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grpSp>
          <p:nvGrpSpPr>
            <p:cNvPr id="19" name="Group 18"/>
            <p:cNvGrpSpPr/>
            <p:nvPr/>
          </p:nvGrpSpPr>
          <p:grpSpPr>
            <a:xfrm>
              <a:off x="5004048" y="4095963"/>
              <a:ext cx="2772308" cy="2101348"/>
              <a:chOff x="2339752" y="4314276"/>
              <a:chExt cx="2772308" cy="2101348"/>
            </a:xfrm>
          </p:grpSpPr>
          <p:sp>
            <p:nvSpPr>
              <p:cNvPr id="20" name="Rectangle 19"/>
              <p:cNvSpPr/>
              <p:nvPr/>
            </p:nvSpPr>
            <p:spPr>
              <a:xfrm>
                <a:off x="2663788" y="5460048"/>
                <a:ext cx="1656184" cy="955576"/>
              </a:xfrm>
              <a:prstGeom prst="rect">
                <a:avLst/>
              </a:prstGeom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21" name="Isosceles Triangle 20"/>
              <p:cNvSpPr/>
              <p:nvPr/>
            </p:nvSpPr>
            <p:spPr>
              <a:xfrm>
                <a:off x="2339752" y="4653136"/>
                <a:ext cx="2304256" cy="792088"/>
              </a:xfrm>
              <a:prstGeom prst="triangle">
                <a:avLst/>
              </a:prstGeom>
              <a:solidFill>
                <a:srgbClr val="00B0F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22" name="Oval 21"/>
              <p:cNvSpPr/>
              <p:nvPr/>
            </p:nvSpPr>
            <p:spPr>
              <a:xfrm>
                <a:off x="4463988" y="4314276"/>
                <a:ext cx="648072" cy="648072"/>
              </a:xfrm>
              <a:prstGeom prst="ellipse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848485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Изначальная архитектура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877A2AE-9C9F-3DD7-FF02-D9FB078F755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080754"/>
            <a:ext cx="10515600" cy="3841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84315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Нужно реализовать новые требования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После добавления фигуры на слайд пользователь должен иметь возможность изменить её тип</a:t>
            </a:r>
          </a:p>
          <a:p>
            <a:pPr lvl="1"/>
            <a:r>
              <a:rPr lang="ru-RU" dirty="0"/>
              <a:t>Удалять фигуру со слайда и заменять её фигурой другого типа нельзя</a:t>
            </a:r>
          </a:p>
        </p:txBody>
      </p:sp>
    </p:spTree>
    <p:extLst>
      <p:ext uri="{BB962C8B-B14F-4D97-AF65-F5344CB8AC3E}">
        <p14:creationId xmlns:p14="http://schemas.microsoft.com/office/powerpoint/2010/main" val="29481983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Анализ текущей архитектуры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Мы можем задавать способ рисования фигуры при её создании, а после создания – нет</a:t>
            </a:r>
          </a:p>
          <a:p>
            <a:pPr lvl="1"/>
            <a:r>
              <a:rPr lang="ru-RU" dirty="0"/>
              <a:t>После своего создания объект не может изменить свой тип</a:t>
            </a:r>
          </a:p>
        </p:txBody>
      </p:sp>
    </p:spTree>
    <p:extLst>
      <p:ext uri="{BB962C8B-B14F-4D97-AF65-F5344CB8AC3E}">
        <p14:creationId xmlns:p14="http://schemas.microsoft.com/office/powerpoint/2010/main" val="2070215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Улучшаем архитектуру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Отделяем поведение рисования от фигуры</a:t>
            </a:r>
          </a:p>
          <a:p>
            <a:pPr lvl="1"/>
            <a:r>
              <a:rPr lang="ru-RU" dirty="0"/>
              <a:t>Фигура будет делегировать своё рисование внешнему объекту</a:t>
            </a:r>
          </a:p>
          <a:p>
            <a:r>
              <a:rPr lang="ru-RU" dirty="0"/>
              <a:t>Объект, ответственный за рисование – стратегия рисования</a:t>
            </a:r>
          </a:p>
        </p:txBody>
      </p:sp>
    </p:spTree>
    <p:extLst>
      <p:ext uri="{BB962C8B-B14F-4D97-AF65-F5344CB8AC3E}">
        <p14:creationId xmlns:p14="http://schemas.microsoft.com/office/powerpoint/2010/main" val="25095632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Стратегия рисования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207568" y="1511579"/>
            <a:ext cx="8470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Задаёт интерфейс стратегии рисования объектов, вписанных в</a:t>
            </a:r>
            <a:r>
              <a:rPr lang="en-US" dirty="0"/>
              <a:t> Rect</a:t>
            </a:r>
            <a:r>
              <a:rPr lang="ru-RU" dirty="0"/>
              <a:t>, на холсте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07368" y="3027365"/>
            <a:ext cx="4320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Стратегии рисования конкретных фигур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8B1D3AD-24A6-E4AB-64CF-240CB96DB12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063574"/>
            <a:ext cx="10515600" cy="3875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3727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991544" y="360041"/>
            <a:ext cx="7272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Фигура</a:t>
            </a:r>
            <a:r>
              <a:rPr lang="en-US" dirty="0"/>
              <a:t> </a:t>
            </a:r>
            <a:r>
              <a:rPr lang="ru-RU" dirty="0"/>
              <a:t>использует текущую стратегию рисования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63204D1-CD1F-98EE-D4CE-B387D58D3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650" y="821059"/>
            <a:ext cx="11696700" cy="567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4683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C8E55-6D74-C83A-AD37-711D509D7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Требования снова изменились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610C9B-0B4C-C6CD-A873-68B9320647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Разные типы фигур больше не вписываются в ограничивающий прямоугольник, а обладать разным состоянием</a:t>
            </a:r>
          </a:p>
          <a:p>
            <a:pPr lvl="1"/>
            <a:r>
              <a:rPr lang="ru-RU" dirty="0"/>
              <a:t>Треугольника: координаты вершин</a:t>
            </a:r>
          </a:p>
          <a:p>
            <a:pPr lvl="1"/>
            <a:r>
              <a:rPr lang="ru-RU" dirty="0"/>
              <a:t>Окружность: координаты центра и радиус</a:t>
            </a:r>
          </a:p>
          <a:p>
            <a:pPr lvl="1"/>
            <a:r>
              <a:rPr lang="ru-RU" dirty="0"/>
              <a:t>Прямоугольника: координаты верхнего левого и правого нижнего углов</a:t>
            </a:r>
          </a:p>
          <a:p>
            <a:r>
              <a:rPr lang="ru-RU" dirty="0"/>
              <a:t>В этом случае состояние объекта должно стать частью стратегии рисования</a:t>
            </a:r>
          </a:p>
          <a:p>
            <a:pPr lvl="1"/>
            <a:r>
              <a:rPr lang="ru-RU" dirty="0"/>
              <a:t>Метод </a:t>
            </a:r>
            <a:r>
              <a:rPr lang="en-US" dirty="0"/>
              <a:t>Draw </a:t>
            </a:r>
            <a:r>
              <a:rPr lang="ru-RU" dirty="0"/>
              <a:t>будет принимать только цвет</a:t>
            </a:r>
          </a:p>
        </p:txBody>
      </p:sp>
    </p:spTree>
    <p:extLst>
      <p:ext uri="{BB962C8B-B14F-4D97-AF65-F5344CB8AC3E}">
        <p14:creationId xmlns:p14="http://schemas.microsoft.com/office/powerpoint/2010/main" val="2431562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6056BC-AE7D-ED70-C968-1EE290F15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Compile-time</a:t>
            </a:r>
            <a:r>
              <a:rPr lang="ru-RU" dirty="0"/>
              <a:t> стратегии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5EBF8-735D-DEBA-EEB4-59B632B22E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Стратегия может задаваться во время компиляции в виде шаблонного параметра класса</a:t>
            </a:r>
          </a:p>
          <a:p>
            <a:r>
              <a:rPr lang="ru-RU" dirty="0"/>
              <a:t>Пример:</a:t>
            </a:r>
            <a:r>
              <a:rPr lang="en-US" dirty="0"/>
              <a:t> </a:t>
            </a:r>
            <a:r>
              <a:rPr lang="ru-RU" dirty="0"/>
              <a:t>аллокаторы в стандартной библиотеке </a:t>
            </a:r>
            <a:r>
              <a:rPr lang="en-US" dirty="0"/>
              <a:t>C++</a:t>
            </a:r>
          </a:p>
          <a:p>
            <a:pPr lvl="1"/>
            <a:r>
              <a:rPr lang="en-US" dirty="0"/>
              <a:t>std::vector&lt;ItemType, AllocatorType&gt; myVector;</a:t>
            </a:r>
          </a:p>
          <a:p>
            <a:pPr lvl="1"/>
            <a:r>
              <a:rPr lang="ru-RU" dirty="0"/>
              <a:t>Контейнер делегирует выделение и освобождение памяти своему аллокатору</a:t>
            </a:r>
          </a:p>
          <a:p>
            <a:pPr lvl="1"/>
            <a:r>
              <a:rPr lang="ru-RU" dirty="0"/>
              <a:t>Аллокатор может выделять память в заранее подготовленном блоке памяти, не обращаясь к куче</a:t>
            </a:r>
          </a:p>
        </p:txBody>
      </p:sp>
    </p:spTree>
    <p:extLst>
      <p:ext uri="{BB962C8B-B14F-4D97-AF65-F5344CB8AC3E}">
        <p14:creationId xmlns:p14="http://schemas.microsoft.com/office/powerpoint/2010/main" val="4848320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Новое требование – утки должны летать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8200" y="2060849"/>
            <a:ext cx="51137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Просто добавляем метод </a:t>
            </a:r>
            <a:r>
              <a:rPr lang="en-US" sz="2800" dirty="0"/>
              <a:t>Fly() </a:t>
            </a:r>
            <a:r>
              <a:rPr lang="ru-RU" sz="2800" dirty="0"/>
              <a:t>в базовый класс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9469" y="2619913"/>
            <a:ext cx="5509351" cy="3332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16072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6F2468E-9FCD-E851-A795-EC6A8DFCDD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 использования полиморфного аллокатора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012DE5-D22D-1EA4-8FEA-BFF5A8626C9C}"/>
              </a:ext>
            </a:extLst>
          </p:cNvPr>
          <p:cNvSpPr txBox="1"/>
          <p:nvPr/>
        </p:nvSpPr>
        <p:spPr>
          <a:xfrm>
            <a:off x="838200" y="2348879"/>
            <a:ext cx="11090448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pmr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monotonic_buffer_resource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buf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1024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1024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sizeof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endParaRPr lang="en-US" b="0" dirty="0">
              <a:solidFill>
                <a:srgbClr val="008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То же самое, что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std::vector&lt;int, std::pmr::polymorphic_allocator&lt;int&gt;&gt; data(&amp;buf);</a:t>
            </a:r>
            <a:endParaRPr 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pmr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vector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buf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endParaRPr 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1'000'000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push_back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375921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23F42-4074-DB75-682F-C31C7F5573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Вопросы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9109007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58C3D-5088-0036-6E79-F57D92DA25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Проблема – летают утки, которые не должны летать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BFBBBC0-7874-A06D-B587-3BA188DDC6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9754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352" y="1765900"/>
            <a:ext cx="11642236" cy="41113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Локальное изменение кода привело к нелокальным эффектам</a:t>
            </a:r>
          </a:p>
        </p:txBody>
      </p:sp>
      <p:pic>
        <p:nvPicPr>
          <p:cNvPr id="2050" name="Picture 2" descr="http://childrens-clothing-store.com/113-273-thickbox/rubber-duck-with-blue-hat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7496" y="5301208"/>
            <a:ext cx="1296144" cy="1296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53CDB73-EBE9-C47B-44A4-9444A82CCBEF}"/>
              </a:ext>
            </a:extLst>
          </p:cNvPr>
          <p:cNvSpPr txBox="1"/>
          <p:nvPr/>
        </p:nvSpPr>
        <p:spPr>
          <a:xfrm>
            <a:off x="5087888" y="6050732"/>
            <a:ext cx="37135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Этот класс параллельно добавил другой программист</a:t>
            </a:r>
          </a:p>
        </p:txBody>
      </p:sp>
      <p:cxnSp>
        <p:nvCxnSpPr>
          <p:cNvPr id="7" name="Прямая со стрелкой 6">
            <a:extLst>
              <a:ext uri="{FF2B5EF4-FFF2-40B4-BE49-F238E27FC236}">
                <a16:creationId xmlns:a16="http://schemas.microsoft.com/office/drawing/2014/main" id="{12B42911-4170-B87D-0701-4B32D81EA53E}"/>
              </a:ext>
            </a:extLst>
          </p:cNvPr>
          <p:cNvCxnSpPr>
            <a:cxnSpLocks/>
            <a:stCxn id="3" idx="0"/>
          </p:cNvCxnSpPr>
          <p:nvPr/>
        </p:nvCxnSpPr>
        <p:spPr>
          <a:xfrm flipV="1">
            <a:off x="6944680" y="4653136"/>
            <a:ext cx="2072816" cy="13975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76807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7528" y="2060848"/>
            <a:ext cx="7733156" cy="43924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Что если переопределить метод </a:t>
            </a:r>
            <a:r>
              <a:rPr lang="en-US" dirty="0"/>
              <a:t>Fly?</a:t>
            </a:r>
            <a:endParaRPr lang="ru-RU" dirty="0"/>
          </a:p>
        </p:txBody>
      </p:sp>
      <p:pic>
        <p:nvPicPr>
          <p:cNvPr id="3074" name="Picture 2" descr=" photo antique-duck-decoy3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7125" y="4130589"/>
            <a:ext cx="1767119" cy="1325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://childrens-clothing-store.com/113-273-thickbox/rubber-duck-with-blue-hat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1784" y="4257092"/>
            <a:ext cx="1224136" cy="1224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74768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dirty="0"/>
              <a:t>Блиц-опрос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ru-RU" dirty="0"/>
              <a:t>Какие из недостатков относятся к применению наследования для реализации </a:t>
            </a:r>
            <a:r>
              <a:rPr lang="en-US" dirty="0"/>
              <a:t>Duck?</a:t>
            </a:r>
          </a:p>
          <a:p>
            <a:pPr lvl="1"/>
            <a:r>
              <a:rPr lang="en-US" dirty="0"/>
              <a:t>A. </a:t>
            </a:r>
            <a:r>
              <a:rPr lang="ru-RU" dirty="0"/>
              <a:t>Код в подклассах дублируется</a:t>
            </a:r>
          </a:p>
          <a:p>
            <a:pPr lvl="1"/>
            <a:r>
              <a:rPr lang="en-US" dirty="0"/>
              <a:t>B. </a:t>
            </a:r>
            <a:r>
              <a:rPr lang="ru-RU" dirty="0"/>
              <a:t>На стадии выполнения трудно изменить поведение уток</a:t>
            </a:r>
          </a:p>
          <a:p>
            <a:pPr lvl="1"/>
            <a:r>
              <a:rPr lang="en-US" dirty="0"/>
              <a:t>C. </a:t>
            </a:r>
            <a:r>
              <a:rPr lang="ru-RU" dirty="0"/>
              <a:t>Уток нельзя научить танцевать</a:t>
            </a:r>
          </a:p>
          <a:p>
            <a:pPr lvl="1"/>
            <a:r>
              <a:rPr lang="en-US" dirty="0"/>
              <a:t>D. </a:t>
            </a:r>
            <a:r>
              <a:rPr lang="ru-RU" dirty="0"/>
              <a:t>Сложно понять, что может, а что не может делать каждая из уток</a:t>
            </a:r>
          </a:p>
          <a:p>
            <a:pPr lvl="1"/>
            <a:r>
              <a:rPr lang="en-US" dirty="0"/>
              <a:t>E. </a:t>
            </a:r>
            <a:r>
              <a:rPr lang="ru-RU" dirty="0"/>
              <a:t>Нельзя сделать утку, которая летать и крякать одновременно</a:t>
            </a:r>
          </a:p>
          <a:p>
            <a:pPr lvl="1"/>
            <a:r>
              <a:rPr lang="en-US" dirty="0"/>
              <a:t>F</a:t>
            </a:r>
            <a:r>
              <a:rPr lang="ru-RU" dirty="0"/>
              <a:t>.</a:t>
            </a:r>
            <a:r>
              <a:rPr lang="en-US" dirty="0"/>
              <a:t> </a:t>
            </a:r>
            <a:r>
              <a:rPr lang="ru-RU" dirty="0"/>
              <a:t>Внесённые изменения могут неожиданным образом повлиять на уток</a:t>
            </a:r>
          </a:p>
        </p:txBody>
      </p:sp>
      <p:sp>
        <p:nvSpPr>
          <p:cNvPr id="4" name="Oval 3"/>
          <p:cNvSpPr/>
          <p:nvPr/>
        </p:nvSpPr>
        <p:spPr>
          <a:xfrm>
            <a:off x="1487488" y="2636912"/>
            <a:ext cx="504056" cy="360040"/>
          </a:xfrm>
          <a:prstGeom prst="ellipse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Oval 4"/>
          <p:cNvSpPr/>
          <p:nvPr/>
        </p:nvSpPr>
        <p:spPr>
          <a:xfrm>
            <a:off x="1487489" y="3030220"/>
            <a:ext cx="438225" cy="360040"/>
          </a:xfrm>
          <a:prstGeom prst="ellipse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Oval 5"/>
          <p:cNvSpPr/>
          <p:nvPr/>
        </p:nvSpPr>
        <p:spPr>
          <a:xfrm>
            <a:off x="1487488" y="3808239"/>
            <a:ext cx="424930" cy="360040"/>
          </a:xfrm>
          <a:prstGeom prst="ellipse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Oval 6"/>
          <p:cNvSpPr/>
          <p:nvPr/>
        </p:nvSpPr>
        <p:spPr>
          <a:xfrm>
            <a:off x="1480370" y="4618508"/>
            <a:ext cx="432048" cy="360040"/>
          </a:xfrm>
          <a:prstGeom prst="ellipse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61696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Что если выделить интерфейсы для крякания и полёта</a:t>
            </a:r>
            <a:r>
              <a:rPr lang="en-US" dirty="0"/>
              <a:t>?</a:t>
            </a:r>
            <a:endParaRPr lang="ru-RU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1D5FE92-0822-49AB-104B-30AD1110C7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7568" y="1659005"/>
            <a:ext cx="7776864" cy="5109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34AFC1-C0D4-E2E4-3EBD-975331266E78}"/>
              </a:ext>
            </a:extLst>
          </p:cNvPr>
          <p:cNvSpPr txBox="1"/>
          <p:nvPr/>
        </p:nvSpPr>
        <p:spPr>
          <a:xfrm>
            <a:off x="1919536" y="2564904"/>
            <a:ext cx="7519027" cy="369331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HandleDuck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Duck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duck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duck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Swim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b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flyable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dynamic_cast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Flyable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*&gt;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duck)) {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flyable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Fly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b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quackable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dynamic_cast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Quackable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duck)) {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quackable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Quack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b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duck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548504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PRESENTER" val="72775de94c78c06458294dbf2feafdc2d152b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1358</TotalTime>
  <Words>1613</Words>
  <Application>Microsoft Office PowerPoint</Application>
  <PresentationFormat>Widescreen</PresentationFormat>
  <Paragraphs>236</Paragraphs>
  <Slides>41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8" baseType="lpstr">
      <vt:lpstr>Aptos</vt:lpstr>
      <vt:lpstr>Aptos Display</vt:lpstr>
      <vt:lpstr>Arial</vt:lpstr>
      <vt:lpstr>Calibri</vt:lpstr>
      <vt:lpstr>Consolas</vt:lpstr>
      <vt:lpstr>Impact</vt:lpstr>
      <vt:lpstr>Office Theme</vt:lpstr>
      <vt:lpstr>Паттерн проектирования «Стратегия»</vt:lpstr>
      <vt:lpstr>Приложение «Утиный симулятор»</vt:lpstr>
      <vt:lpstr>Начальная архитектура приложения</vt:lpstr>
      <vt:lpstr>Новое требование – утки должны летать</vt:lpstr>
      <vt:lpstr>Проблема – летают утки, которые не должны летать</vt:lpstr>
      <vt:lpstr>Локальное изменение кода привело к нелокальным эффектам</vt:lpstr>
      <vt:lpstr>Что если переопределить метод Fly?</vt:lpstr>
      <vt:lpstr>Блиц-опрос</vt:lpstr>
      <vt:lpstr>Что если выделить интерфейсы для крякания и полёта?</vt:lpstr>
      <vt:lpstr>Недостатки решения</vt:lpstr>
      <vt:lpstr>Программа должна быть готова к изменениям</vt:lpstr>
      <vt:lpstr>Хрупкий базовый класс</vt:lpstr>
      <vt:lpstr>Решаем проблему</vt:lpstr>
      <vt:lpstr>Причем тут паттерны проектирования?</vt:lpstr>
      <vt:lpstr>Отделяем изменяемые части уток от неизменяемых</vt:lpstr>
      <vt:lpstr>Разбираем утку на части</vt:lpstr>
      <vt:lpstr>Программируйте исходя из абстракций, а не реализаций</vt:lpstr>
      <vt:lpstr>Цели, которых хотим достичь</vt:lpstr>
      <vt:lpstr>Реализуем поведение уток</vt:lpstr>
      <vt:lpstr>Анализ решения</vt:lpstr>
      <vt:lpstr>Вопросы к аудитории</vt:lpstr>
      <vt:lpstr>Вопросы к аудитории</vt:lpstr>
      <vt:lpstr>Интеграция поведения с классом уток</vt:lpstr>
      <vt:lpstr>Утка делегируют свое поведение внешним объектам</vt:lpstr>
      <vt:lpstr>Конфигурируем уток</vt:lpstr>
      <vt:lpstr>Задаем динамическое изменение поведения полета</vt:lpstr>
      <vt:lpstr>Паттерн «Стратегия»</vt:lpstr>
      <vt:lpstr>Структура паттерна</vt:lpstr>
      <vt:lpstr>Паттерн «Стратегия» в функциональном стили</vt:lpstr>
      <vt:lpstr>Пример: передача стратегии сравнения элементов в std::sort</vt:lpstr>
      <vt:lpstr>Пример «редактор слайдов»</vt:lpstr>
      <vt:lpstr>Изначальная архитектура</vt:lpstr>
      <vt:lpstr>Нужно реализовать новые требования</vt:lpstr>
      <vt:lpstr>Анализ текущей архитектуры</vt:lpstr>
      <vt:lpstr>Улучшаем архитектуру</vt:lpstr>
      <vt:lpstr>Стратегия рисования</vt:lpstr>
      <vt:lpstr>PowerPoint Presentation</vt:lpstr>
      <vt:lpstr>Требования снова изменились</vt:lpstr>
      <vt:lpstr>Compile-time стратегии</vt:lpstr>
      <vt:lpstr>Пример использования полиморфного аллокатора</vt:lpstr>
      <vt:lpstr>Вопросы?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Vivid</dc:creator>
  <cp:lastModifiedBy>Алексей Малов</cp:lastModifiedBy>
  <cp:revision>76</cp:revision>
  <dcterms:created xsi:type="dcterms:W3CDTF">2016-02-02T19:36:42Z</dcterms:created>
  <dcterms:modified xsi:type="dcterms:W3CDTF">2024-09-06T15:28:22Z</dcterms:modified>
</cp:coreProperties>
</file>